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00"/>
    <a:srgbClr val="07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41" autoAdjust="0"/>
    <p:restoredTop sz="94660"/>
  </p:normalViewPr>
  <p:slideViewPr>
    <p:cSldViewPr>
      <p:cViewPr varScale="1">
        <p:scale>
          <a:sx n="111" d="100"/>
          <a:sy n="111" d="100"/>
        </p:scale>
        <p:origin x="61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01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.BK.DFS\LGN-USER01\WHIMA011\Trash2015\Flechsig\Gini%20LK%20Controlled%20FLTH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.BK.DFS\LGN-USER01\WHIMA011\Trash2015\Flechsig\Kopie%20von%20Gini%20LK%20Controlled%20FLTHRS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'[Gini LK Controlled FLTHRS.xlsx]Zeitverlauf'!$B$4</c:f>
              <c:strCache>
                <c:ptCount val="1"/>
                <c:pt idx="0">
                  <c:v>G*: Total IFR flights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'[Gini LK Controlled FLTHRS.xlsx]Zeitverlauf'!$C$2:$O$2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'[Gini LK Controlled FLTHRS.xlsx]Zeitverlauf'!$C$4:$O$4</c:f>
              <c:numCache>
                <c:formatCode>0.0000000</c:formatCode>
                <c:ptCount val="13"/>
                <c:pt idx="0">
                  <c:v>0.60186945045422213</c:v>
                </c:pt>
                <c:pt idx="1">
                  <c:v>0.60971875863584957</c:v>
                </c:pt>
                <c:pt idx="2">
                  <c:v>0.60637658546272644</c:v>
                </c:pt>
                <c:pt idx="3">
                  <c:v>0.60319513189762231</c:v>
                </c:pt>
                <c:pt idx="4">
                  <c:v>0.59499690997981858</c:v>
                </c:pt>
                <c:pt idx="5">
                  <c:v>0.58764393568601447</c:v>
                </c:pt>
                <c:pt idx="6">
                  <c:v>0.58092343808766822</c:v>
                </c:pt>
                <c:pt idx="7">
                  <c:v>0.57658730759055443</c:v>
                </c:pt>
                <c:pt idx="8">
                  <c:v>0.57400231855008543</c:v>
                </c:pt>
                <c:pt idx="9">
                  <c:v>0.57032926904657244</c:v>
                </c:pt>
                <c:pt idx="10">
                  <c:v>0.56731871278553436</c:v>
                </c:pt>
                <c:pt idx="11">
                  <c:v>0.56853599575422298</c:v>
                </c:pt>
                <c:pt idx="12">
                  <c:v>0.57563607637082048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13-4223-AE65-AC8BF31C0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317064"/>
        <c:axId val="278317456"/>
      </c:lineChart>
      <c:catAx>
        <c:axId val="27831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8317456"/>
        <c:crosses val="autoZero"/>
        <c:auto val="1"/>
        <c:lblAlgn val="ctr"/>
        <c:lblOffset val="100"/>
        <c:noMultiLvlLbl val="0"/>
      </c:catAx>
      <c:valAx>
        <c:axId val="2783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831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3975">
                <a:solidFill>
                  <a:schemeClr val="accent1"/>
                </a:solidFill>
              </a:ln>
              <a:effectLst/>
            </c:spPr>
          </c:marker>
          <c:xVal>
            <c:numRef>
              <c:f>'LK 2016'!$K$4:$K$39</c:f>
              <c:numCache>
                <c:formatCode>0.00%</c:formatCode>
                <c:ptCount val="36"/>
                <c:pt idx="0">
                  <c:v>1</c:v>
                </c:pt>
                <c:pt idx="1">
                  <c:v>0.97142857142857142</c:v>
                </c:pt>
                <c:pt idx="2">
                  <c:v>0.94285714285714284</c:v>
                </c:pt>
                <c:pt idx="3">
                  <c:v>0.91428571428571426</c:v>
                </c:pt>
                <c:pt idx="4">
                  <c:v>0.88571428571428568</c:v>
                </c:pt>
                <c:pt idx="5">
                  <c:v>0.85714285714285721</c:v>
                </c:pt>
                <c:pt idx="6">
                  <c:v>0.82857142857142851</c:v>
                </c:pt>
                <c:pt idx="7">
                  <c:v>0.8</c:v>
                </c:pt>
                <c:pt idx="8">
                  <c:v>0.77142857142857135</c:v>
                </c:pt>
                <c:pt idx="9">
                  <c:v>0.74285714285714288</c:v>
                </c:pt>
                <c:pt idx="10">
                  <c:v>0.71428571428571419</c:v>
                </c:pt>
                <c:pt idx="11">
                  <c:v>0.68571428571428572</c:v>
                </c:pt>
                <c:pt idx="12">
                  <c:v>0.65714285714285703</c:v>
                </c:pt>
                <c:pt idx="13">
                  <c:v>0.62857142857142856</c:v>
                </c:pt>
                <c:pt idx="14">
                  <c:v>0.59999999999999987</c:v>
                </c:pt>
                <c:pt idx="15">
                  <c:v>0.5714285714285714</c:v>
                </c:pt>
                <c:pt idx="16">
                  <c:v>0.5428571428571427</c:v>
                </c:pt>
                <c:pt idx="17">
                  <c:v>0.51428571428571423</c:v>
                </c:pt>
                <c:pt idx="18">
                  <c:v>0.48571428571428565</c:v>
                </c:pt>
                <c:pt idx="19">
                  <c:v>0.45714285714285707</c:v>
                </c:pt>
                <c:pt idx="20">
                  <c:v>0.42857142857142849</c:v>
                </c:pt>
                <c:pt idx="21">
                  <c:v>0.39999999999999991</c:v>
                </c:pt>
                <c:pt idx="22">
                  <c:v>0.37142857142857133</c:v>
                </c:pt>
                <c:pt idx="23">
                  <c:v>0.34285714285714275</c:v>
                </c:pt>
                <c:pt idx="24">
                  <c:v>0.31428571428571417</c:v>
                </c:pt>
                <c:pt idx="25">
                  <c:v>0.28571428571428559</c:v>
                </c:pt>
                <c:pt idx="26">
                  <c:v>0.25714285714285701</c:v>
                </c:pt>
                <c:pt idx="27">
                  <c:v>0.22857142857142843</c:v>
                </c:pt>
                <c:pt idx="28">
                  <c:v>0.19999999999999984</c:v>
                </c:pt>
                <c:pt idx="29">
                  <c:v>0.17142857142857126</c:v>
                </c:pt>
                <c:pt idx="30">
                  <c:v>0.14285714285714268</c:v>
                </c:pt>
                <c:pt idx="31">
                  <c:v>0.1142857142857141</c:v>
                </c:pt>
                <c:pt idx="32">
                  <c:v>8.5714285714285521E-2</c:v>
                </c:pt>
                <c:pt idx="33">
                  <c:v>5.714285714285694E-2</c:v>
                </c:pt>
                <c:pt idx="34">
                  <c:v>2.8571428571428359E-2</c:v>
                </c:pt>
                <c:pt idx="35">
                  <c:v>0</c:v>
                </c:pt>
              </c:numCache>
            </c:numRef>
          </c:xVal>
          <c:yVal>
            <c:numRef>
              <c:f>'LK 2016'!$J$4:$J$39</c:f>
              <c:numCache>
                <c:formatCode>0.00%</c:formatCode>
                <c:ptCount val="36"/>
                <c:pt idx="0">
                  <c:v>1</c:v>
                </c:pt>
                <c:pt idx="1">
                  <c:v>0.83708088074575326</c:v>
                </c:pt>
                <c:pt idx="2">
                  <c:v>0.7357574004241787</c:v>
                </c:pt>
                <c:pt idx="3">
                  <c:v>0.6363461353971499</c:v>
                </c:pt>
                <c:pt idx="4">
                  <c:v>0.5372354946301785</c:v>
                </c:pt>
                <c:pt idx="5">
                  <c:v>0.46454895001226082</c:v>
                </c:pt>
                <c:pt idx="6">
                  <c:v>0.41997159275234164</c:v>
                </c:pt>
                <c:pt idx="7">
                  <c:v>0.38562350831858894</c:v>
                </c:pt>
                <c:pt idx="8">
                  <c:v>0.3551698648145194</c:v>
                </c:pt>
                <c:pt idx="9">
                  <c:v>0.32482184220068089</c:v>
                </c:pt>
                <c:pt idx="10">
                  <c:v>0.29817169028251511</c:v>
                </c:pt>
                <c:pt idx="11">
                  <c:v>0.27211374180485537</c:v>
                </c:pt>
                <c:pt idx="12">
                  <c:v>0.24798531534886636</c:v>
                </c:pt>
                <c:pt idx="13">
                  <c:v>0.22454110999365218</c:v>
                </c:pt>
                <c:pt idx="14">
                  <c:v>0.20248414921019731</c:v>
                </c:pt>
                <c:pt idx="15">
                  <c:v>0.18255306701912577</c:v>
                </c:pt>
                <c:pt idx="16">
                  <c:v>0.1642903390786683</c:v>
                </c:pt>
                <c:pt idx="17">
                  <c:v>0.14634319182911681</c:v>
                </c:pt>
                <c:pt idx="18">
                  <c:v>0.12938295535227651</c:v>
                </c:pt>
                <c:pt idx="19">
                  <c:v>0.11253959269935321</c:v>
                </c:pt>
                <c:pt idx="20">
                  <c:v>9.7020087839830738E-2</c:v>
                </c:pt>
                <c:pt idx="21">
                  <c:v>8.2419762487604964E-2</c:v>
                </c:pt>
                <c:pt idx="22">
                  <c:v>7.0739074879228703E-2</c:v>
                </c:pt>
                <c:pt idx="23">
                  <c:v>5.9927854450852358E-2</c:v>
                </c:pt>
                <c:pt idx="24">
                  <c:v>5.0574601145819464E-2</c:v>
                </c:pt>
                <c:pt idx="25">
                  <c:v>4.2850174381300676E-2</c:v>
                </c:pt>
                <c:pt idx="26">
                  <c:v>3.5350165300610525E-2</c:v>
                </c:pt>
                <c:pt idx="27">
                  <c:v>2.8389157499264961E-2</c:v>
                </c:pt>
                <c:pt idx="28">
                  <c:v>2.2776009001777342E-2</c:v>
                </c:pt>
                <c:pt idx="29">
                  <c:v>1.7460992025872257E-2</c:v>
                </c:pt>
                <c:pt idx="30">
                  <c:v>1.2627287238895613E-2</c:v>
                </c:pt>
                <c:pt idx="31">
                  <c:v>8.8109758551216943E-3</c:v>
                </c:pt>
                <c:pt idx="32">
                  <c:v>5.2066184628024592E-3</c:v>
                </c:pt>
                <c:pt idx="33">
                  <c:v>2.4006495934024707E-3</c:v>
                </c:pt>
                <c:pt idx="34">
                  <c:v>6.724696193939339E-4</c:v>
                </c:pt>
                <c:pt idx="3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4E-485A-BF46-E7EAE80CA311}"/>
            </c:ext>
          </c:extLst>
        </c:ser>
        <c:ser>
          <c:idx val="1"/>
          <c:order val="1"/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50800">
                <a:solidFill>
                  <a:schemeClr val="tx1"/>
                </a:solidFill>
              </a:ln>
              <a:effectLst/>
            </c:spPr>
          </c:marker>
          <c:xVal>
            <c:numRef>
              <c:f>'LK 2016'!$H$4:$H$39</c:f>
              <c:numCache>
                <c:formatCode>0.000%</c:formatCode>
                <c:ptCount val="36"/>
                <c:pt idx="0" formatCode="General">
                  <c:v>0</c:v>
                </c:pt>
                <c:pt idx="1">
                  <c:v>2.8571428571428571E-2</c:v>
                </c:pt>
                <c:pt idx="2">
                  <c:v>5.7142857142857141E-2</c:v>
                </c:pt>
                <c:pt idx="3">
                  <c:v>8.5714285714285715E-2</c:v>
                </c:pt>
                <c:pt idx="4">
                  <c:v>0.11428571428571428</c:v>
                </c:pt>
                <c:pt idx="5">
                  <c:v>0.14285714285714285</c:v>
                </c:pt>
                <c:pt idx="6">
                  <c:v>0.17142857142857143</c:v>
                </c:pt>
                <c:pt idx="7">
                  <c:v>0.2</c:v>
                </c:pt>
                <c:pt idx="8">
                  <c:v>0.22857142857142859</c:v>
                </c:pt>
                <c:pt idx="9">
                  <c:v>0.25714285714285717</c:v>
                </c:pt>
                <c:pt idx="10">
                  <c:v>0.28571428571428575</c:v>
                </c:pt>
                <c:pt idx="11">
                  <c:v>0.31428571428571433</c:v>
                </c:pt>
                <c:pt idx="12">
                  <c:v>0.34285714285714292</c:v>
                </c:pt>
                <c:pt idx="13">
                  <c:v>0.3714285714285715</c:v>
                </c:pt>
                <c:pt idx="14">
                  <c:v>0.40000000000000008</c:v>
                </c:pt>
                <c:pt idx="15">
                  <c:v>0.42857142857142866</c:v>
                </c:pt>
                <c:pt idx="16">
                  <c:v>0.45714285714285724</c:v>
                </c:pt>
                <c:pt idx="17">
                  <c:v>0.48571428571428582</c:v>
                </c:pt>
                <c:pt idx="18">
                  <c:v>0.51428571428571435</c:v>
                </c:pt>
                <c:pt idx="19">
                  <c:v>0.54285714285714293</c:v>
                </c:pt>
                <c:pt idx="20">
                  <c:v>0.57142857142857151</c:v>
                </c:pt>
                <c:pt idx="21">
                  <c:v>0.60000000000000009</c:v>
                </c:pt>
                <c:pt idx="22">
                  <c:v>0.62857142857142867</c:v>
                </c:pt>
                <c:pt idx="23">
                  <c:v>0.65714285714285725</c:v>
                </c:pt>
                <c:pt idx="24">
                  <c:v>0.68571428571428583</c:v>
                </c:pt>
                <c:pt idx="25">
                  <c:v>0.71428571428571441</c:v>
                </c:pt>
                <c:pt idx="26">
                  <c:v>0.74285714285714299</c:v>
                </c:pt>
                <c:pt idx="27">
                  <c:v>0.77142857142857157</c:v>
                </c:pt>
                <c:pt idx="28">
                  <c:v>0.80000000000000016</c:v>
                </c:pt>
                <c:pt idx="29">
                  <c:v>0.82857142857142874</c:v>
                </c:pt>
                <c:pt idx="30">
                  <c:v>0.85714285714285732</c:v>
                </c:pt>
                <c:pt idx="31">
                  <c:v>0.8857142857142859</c:v>
                </c:pt>
                <c:pt idx="32">
                  <c:v>0.91428571428571448</c:v>
                </c:pt>
                <c:pt idx="33">
                  <c:v>0.94285714285714306</c:v>
                </c:pt>
                <c:pt idx="34">
                  <c:v>0.97142857142857164</c:v>
                </c:pt>
                <c:pt idx="35">
                  <c:v>1.0000000000000002</c:v>
                </c:pt>
              </c:numCache>
            </c:numRef>
          </c:xVal>
          <c:yVal>
            <c:numRef>
              <c:f>'LK 2016'!$H$4:$H$39</c:f>
              <c:numCache>
                <c:formatCode>0.000%</c:formatCode>
                <c:ptCount val="36"/>
                <c:pt idx="0" formatCode="General">
                  <c:v>0</c:v>
                </c:pt>
                <c:pt idx="1">
                  <c:v>2.8571428571428571E-2</c:v>
                </c:pt>
                <c:pt idx="2">
                  <c:v>5.7142857142857141E-2</c:v>
                </c:pt>
                <c:pt idx="3">
                  <c:v>8.5714285714285715E-2</c:v>
                </c:pt>
                <c:pt idx="4">
                  <c:v>0.11428571428571428</c:v>
                </c:pt>
                <c:pt idx="5">
                  <c:v>0.14285714285714285</c:v>
                </c:pt>
                <c:pt idx="6">
                  <c:v>0.17142857142857143</c:v>
                </c:pt>
                <c:pt idx="7">
                  <c:v>0.2</c:v>
                </c:pt>
                <c:pt idx="8">
                  <c:v>0.22857142857142859</c:v>
                </c:pt>
                <c:pt idx="9">
                  <c:v>0.25714285714285717</c:v>
                </c:pt>
                <c:pt idx="10">
                  <c:v>0.28571428571428575</c:v>
                </c:pt>
                <c:pt idx="11">
                  <c:v>0.31428571428571433</c:v>
                </c:pt>
                <c:pt idx="12">
                  <c:v>0.34285714285714292</c:v>
                </c:pt>
                <c:pt idx="13">
                  <c:v>0.3714285714285715</c:v>
                </c:pt>
                <c:pt idx="14">
                  <c:v>0.40000000000000008</c:v>
                </c:pt>
                <c:pt idx="15">
                  <c:v>0.42857142857142866</c:v>
                </c:pt>
                <c:pt idx="16">
                  <c:v>0.45714285714285724</c:v>
                </c:pt>
                <c:pt idx="17">
                  <c:v>0.48571428571428582</c:v>
                </c:pt>
                <c:pt idx="18">
                  <c:v>0.51428571428571435</c:v>
                </c:pt>
                <c:pt idx="19">
                  <c:v>0.54285714285714293</c:v>
                </c:pt>
                <c:pt idx="20">
                  <c:v>0.57142857142857151</c:v>
                </c:pt>
                <c:pt idx="21">
                  <c:v>0.60000000000000009</c:v>
                </c:pt>
                <c:pt idx="22">
                  <c:v>0.62857142857142867</c:v>
                </c:pt>
                <c:pt idx="23">
                  <c:v>0.65714285714285725</c:v>
                </c:pt>
                <c:pt idx="24">
                  <c:v>0.68571428571428583</c:v>
                </c:pt>
                <c:pt idx="25">
                  <c:v>0.71428571428571441</c:v>
                </c:pt>
                <c:pt idx="26">
                  <c:v>0.74285714285714299</c:v>
                </c:pt>
                <c:pt idx="27">
                  <c:v>0.77142857142857157</c:v>
                </c:pt>
                <c:pt idx="28">
                  <c:v>0.80000000000000016</c:v>
                </c:pt>
                <c:pt idx="29">
                  <c:v>0.82857142857142874</c:v>
                </c:pt>
                <c:pt idx="30">
                  <c:v>0.85714285714285732</c:v>
                </c:pt>
                <c:pt idx="31">
                  <c:v>0.8857142857142859</c:v>
                </c:pt>
                <c:pt idx="32">
                  <c:v>0.91428571428571448</c:v>
                </c:pt>
                <c:pt idx="33">
                  <c:v>0.94285714285714306</c:v>
                </c:pt>
                <c:pt idx="34">
                  <c:v>0.97142857142857164</c:v>
                </c:pt>
                <c:pt idx="35">
                  <c:v>1.0000000000000002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4E-485A-BF46-E7EAE80CA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16280"/>
        <c:axId val="278318632"/>
      </c:scatterChart>
      <c:valAx>
        <c:axId val="2783162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8318632"/>
        <c:crosses val="autoZero"/>
        <c:crossBetween val="midCat"/>
      </c:valAx>
      <c:valAx>
        <c:axId val="2783186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8316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0C64E9-5F77-436E-BB69-4F4D6FF370FB}" type="datetimeFigureOut">
              <a:rPr lang="de-DE"/>
              <a:pPr>
                <a:defRPr/>
              </a:pPr>
              <a:t>03.05.2019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99D077-AFBB-4BD1-8202-CB655DE8E0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19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5984" y="6429376"/>
            <a:ext cx="1608667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87186" y="2431914"/>
            <a:ext cx="10873047" cy="997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4000" b="1">
                <a:solidFill>
                  <a:srgbClr val="07408F"/>
                </a:solidFill>
              </a:defRPr>
            </a:lvl2pPr>
            <a:lvl3pPr marL="914400" indent="0">
              <a:buNone/>
              <a:defRPr sz="4000" b="1">
                <a:solidFill>
                  <a:srgbClr val="07408F"/>
                </a:solidFill>
              </a:defRPr>
            </a:lvl3pPr>
            <a:lvl4pPr marL="1371600" indent="0">
              <a:buNone/>
              <a:defRPr sz="4000" b="1">
                <a:solidFill>
                  <a:srgbClr val="07408F"/>
                </a:solidFill>
              </a:defRPr>
            </a:lvl4pPr>
            <a:lvl5pPr marL="1828800" indent="0">
              <a:buNone/>
              <a:defRPr sz="4000" b="1">
                <a:solidFill>
                  <a:srgbClr val="07408F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687917" y="3728584"/>
            <a:ext cx="10894483" cy="2735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400">
                <a:solidFill>
                  <a:srgbClr val="07408F"/>
                </a:solidFill>
              </a:defRPr>
            </a:lvl2pPr>
            <a:lvl3pPr marL="914400" indent="0">
              <a:buNone/>
              <a:defRPr sz="1400">
                <a:solidFill>
                  <a:srgbClr val="07408F"/>
                </a:solidFill>
              </a:defRPr>
            </a:lvl3pPr>
            <a:lvl4pPr marL="1371600" indent="0">
              <a:buNone/>
              <a:defRPr sz="1400">
                <a:solidFill>
                  <a:srgbClr val="07408F"/>
                </a:solidFill>
              </a:defRPr>
            </a:lvl4pPr>
            <a:lvl5pPr marL="1828800" indent="0">
              <a:buNone/>
              <a:defRPr sz="1400">
                <a:solidFill>
                  <a:srgbClr val="07408F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687416" y="3977836"/>
            <a:ext cx="10896000" cy="2909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1400">
                <a:solidFill>
                  <a:srgbClr val="07408F"/>
                </a:solidFill>
              </a:defRPr>
            </a:lvl2pPr>
            <a:lvl3pPr marL="914400" indent="0" algn="ctr">
              <a:buNone/>
              <a:defRPr sz="1400">
                <a:solidFill>
                  <a:srgbClr val="07408F"/>
                </a:solidFill>
              </a:defRPr>
            </a:lvl3pPr>
            <a:lvl4pPr marL="1371600" indent="0" algn="ctr">
              <a:buNone/>
              <a:defRPr sz="1400">
                <a:solidFill>
                  <a:srgbClr val="07408F"/>
                </a:solidFill>
              </a:defRPr>
            </a:lvl4pPr>
            <a:lvl5pPr marL="1828800" indent="0" algn="ctr">
              <a:buNone/>
              <a:defRPr sz="1400">
                <a:solidFill>
                  <a:srgbClr val="07408F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6"/>
          </p:nvPr>
        </p:nvSpPr>
        <p:spPr>
          <a:xfrm>
            <a:off x="691342" y="3445545"/>
            <a:ext cx="10894483" cy="2735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400">
                <a:solidFill>
                  <a:srgbClr val="07408F"/>
                </a:solidFill>
              </a:defRPr>
            </a:lvl2pPr>
            <a:lvl3pPr marL="914400" indent="0">
              <a:buNone/>
              <a:defRPr sz="1400">
                <a:solidFill>
                  <a:srgbClr val="07408F"/>
                </a:solidFill>
              </a:defRPr>
            </a:lvl3pPr>
            <a:lvl4pPr marL="1371600" indent="0">
              <a:buNone/>
              <a:defRPr sz="1400">
                <a:solidFill>
                  <a:srgbClr val="07408F"/>
                </a:solidFill>
              </a:defRPr>
            </a:lvl4pPr>
            <a:lvl5pPr marL="1828800" indent="0">
              <a:buNone/>
              <a:defRPr sz="1400">
                <a:solidFill>
                  <a:srgbClr val="07408F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357717" y="638132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1017251" y="6389688"/>
            <a:ext cx="914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BABC8B0-8F0F-44A9-9952-E14A77333334}" type="slidenum">
              <a:rPr lang="de-DE" sz="800" b="1" smtClean="0">
                <a:solidFill>
                  <a:srgbClr val="FF9000"/>
                </a:solidFill>
                <a:latin typeface="Arial" charset="0"/>
              </a:rPr>
              <a:pPr algn="r">
                <a:defRPr/>
              </a:pPr>
              <a:t>‹Nr.›</a:t>
            </a:fld>
            <a:endParaRPr lang="de-DE" sz="800" b="1" dirty="0" smtClean="0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871945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800" b="1" kern="1200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11239500" cy="417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>
                <a:solidFill>
                  <a:srgbClr val="07408F"/>
                </a:solidFill>
                <a:latin typeface="+mn-lt"/>
              </a:defRPr>
            </a:lvl2pPr>
            <a:lvl3pPr marL="914400" indent="0">
              <a:buNone/>
              <a:defRPr sz="1800" b="1">
                <a:solidFill>
                  <a:srgbClr val="07408F"/>
                </a:solidFill>
                <a:latin typeface="+mn-lt"/>
              </a:defRPr>
            </a:lvl3pPr>
            <a:lvl4pPr marL="1371600" indent="0">
              <a:buNone/>
              <a:defRPr sz="1800" b="1">
                <a:solidFill>
                  <a:srgbClr val="07408F"/>
                </a:solidFill>
                <a:latin typeface="+mn-lt"/>
              </a:defRPr>
            </a:lvl4pPr>
            <a:lvl5pPr marL="1828800" indent="0">
              <a:buNone/>
              <a:defRPr sz="1800" b="1">
                <a:solidFill>
                  <a:srgbClr val="07408F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717" y="64341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1017251" y="6389688"/>
            <a:ext cx="914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1026592-9F62-42C0-8411-200BE76A0FB4}" type="slidenum">
              <a:rPr lang="de-DE" sz="800" b="1" smtClean="0">
                <a:solidFill>
                  <a:srgbClr val="FF9000"/>
                </a:solidFill>
                <a:latin typeface="Arial" charset="0"/>
              </a:rPr>
              <a:pPr algn="r">
                <a:defRPr/>
              </a:pPr>
              <a:t>‹Nr.›</a:t>
            </a:fld>
            <a:endParaRPr lang="de-DE" sz="800" b="1" smtClean="0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871945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800" b="1" kern="1200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11239500" cy="417512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717" y="64341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11017251" y="6389688"/>
            <a:ext cx="914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B0BE7DE-7124-4C0D-95FC-B844AD935B9D}" type="slidenum">
              <a:rPr lang="de-DE" sz="800" b="1" smtClean="0">
                <a:solidFill>
                  <a:srgbClr val="FF9000"/>
                </a:solidFill>
                <a:latin typeface="Arial" charset="0"/>
              </a:rPr>
              <a:pPr algn="r">
                <a:defRPr/>
              </a:pPr>
              <a:t>‹Nr.›</a:t>
            </a:fld>
            <a:endParaRPr lang="de-DE" sz="800" b="1" smtClean="0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871945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800" b="1" kern="1200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200" y="1525588"/>
            <a:ext cx="5638801" cy="417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>
                <a:solidFill>
                  <a:srgbClr val="07408F"/>
                </a:solidFill>
                <a:latin typeface="+mn-lt"/>
              </a:defRPr>
            </a:lvl2pPr>
            <a:lvl3pPr marL="914400" indent="0">
              <a:buNone/>
              <a:defRPr sz="1800" b="1">
                <a:solidFill>
                  <a:srgbClr val="07408F"/>
                </a:solidFill>
                <a:latin typeface="+mn-lt"/>
              </a:defRPr>
            </a:lvl3pPr>
            <a:lvl4pPr marL="1371600" indent="0">
              <a:buNone/>
              <a:defRPr sz="1800" b="1">
                <a:solidFill>
                  <a:srgbClr val="07408F"/>
                </a:solidFill>
                <a:latin typeface="+mn-lt"/>
              </a:defRPr>
            </a:lvl4pPr>
            <a:lvl5pPr marL="1828800" indent="0">
              <a:buNone/>
              <a:defRPr sz="1800" b="1">
                <a:solidFill>
                  <a:srgbClr val="07408F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91250" y="1523293"/>
            <a:ext cx="5473369" cy="4176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357717" y="64341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23533" y="116632"/>
            <a:ext cx="1447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33" y="6093296"/>
            <a:ext cx="11328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7042"/>
          <a:stretch/>
        </p:blipFill>
        <p:spPr>
          <a:xfrm>
            <a:off x="4958113" y="4705338"/>
            <a:ext cx="2563681" cy="18744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87186" y="1908042"/>
            <a:ext cx="10873047" cy="1512169"/>
          </a:xfrm>
        </p:spPr>
        <p:txBody>
          <a:bodyPr/>
          <a:lstStyle/>
          <a:p>
            <a:r>
              <a:rPr lang="de-DE" sz="4800" dirty="0" err="1" smtClean="0"/>
              <a:t>Is</a:t>
            </a:r>
            <a:r>
              <a:rPr lang="de-DE" sz="4800" dirty="0" smtClean="0"/>
              <a:t> </a:t>
            </a:r>
            <a:r>
              <a:rPr lang="de-DE" sz="4800" dirty="0" err="1" smtClean="0"/>
              <a:t>Fragmentation</a:t>
            </a:r>
            <a:r>
              <a:rPr lang="de-DE" sz="4800" dirty="0" smtClean="0"/>
              <a:t> a sin?</a:t>
            </a:r>
          </a:p>
          <a:p>
            <a:r>
              <a:rPr lang="de-DE" sz="2000" dirty="0" err="1" smtClean="0"/>
              <a:t>Discussion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r>
              <a:rPr lang="de-DE" sz="2000" dirty="0" smtClean="0"/>
              <a:t> </a:t>
            </a:r>
            <a:r>
              <a:rPr lang="de-DE" sz="2000" dirty="0" err="1" smtClean="0"/>
              <a:t>studies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715839" y="4094416"/>
            <a:ext cx="10894483" cy="273597"/>
          </a:xfrm>
        </p:spPr>
        <p:txBody>
          <a:bodyPr/>
          <a:lstStyle/>
          <a:p>
            <a:r>
              <a:rPr lang="de-DE" dirty="0" smtClean="0"/>
              <a:t>14-15.05.2019 Budapest/</a:t>
            </a:r>
            <a:r>
              <a:rPr lang="de-DE" dirty="0" err="1" smtClean="0"/>
              <a:t>Hungary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87186" y="4653136"/>
            <a:ext cx="10896000" cy="290945"/>
          </a:xfrm>
        </p:spPr>
        <p:txBody>
          <a:bodyPr/>
          <a:lstStyle/>
          <a:p>
            <a:r>
              <a:rPr lang="de-DE" dirty="0" smtClean="0"/>
              <a:t>Robert Anton, Niels </a:t>
            </a:r>
            <a:r>
              <a:rPr lang="de-DE" dirty="0" err="1" smtClean="0"/>
              <a:t>Lokman</a:t>
            </a:r>
            <a:r>
              <a:rPr lang="de-DE" dirty="0" smtClean="0"/>
              <a:t>, Edouard Pitton, Matthias Whittome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712500" y="3577325"/>
            <a:ext cx="10894483" cy="273597"/>
          </a:xfrm>
        </p:spPr>
        <p:txBody>
          <a:bodyPr/>
          <a:lstStyle/>
          <a:p>
            <a:r>
              <a:rPr lang="de-DE" dirty="0" smtClean="0"/>
              <a:t>Research Workshop on </a:t>
            </a:r>
            <a:r>
              <a:rPr lang="de-DE" dirty="0" err="1" smtClean="0"/>
              <a:t>Fragmentation</a:t>
            </a:r>
            <a:r>
              <a:rPr lang="de-DE" dirty="0" smtClean="0"/>
              <a:t> in Air Traffic </a:t>
            </a:r>
            <a:r>
              <a:rPr lang="de-DE" dirty="0" err="1" smtClean="0"/>
              <a:t>and</a:t>
            </a:r>
            <a:r>
              <a:rPr lang="de-DE" dirty="0" smtClean="0"/>
              <a:t> ist </a:t>
            </a:r>
            <a:r>
              <a:rPr lang="de-DE" dirty="0" err="1" smtClean="0"/>
              <a:t>impact</a:t>
            </a:r>
            <a:r>
              <a:rPr lang="de-DE" dirty="0" smtClean="0"/>
              <a:t> on ATM Performance</a:t>
            </a:r>
            <a:endParaRPr lang="de-DE" dirty="0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983432" y="5871264"/>
            <a:ext cx="767543" cy="290945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CASE Study: MUAC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6646913" cy="41751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000" dirty="0" smtClean="0"/>
              <a:t>Operational Efficiency </a:t>
            </a:r>
            <a:r>
              <a:rPr lang="de-DE" sz="2000" dirty="0" err="1" smtClean="0"/>
              <a:t>depends</a:t>
            </a:r>
            <a:r>
              <a:rPr lang="de-DE" sz="2000" dirty="0" smtClean="0"/>
              <a:t> on multiple </a:t>
            </a:r>
            <a:r>
              <a:rPr lang="de-DE" sz="2000" dirty="0" err="1" smtClean="0"/>
              <a:t>factors</a:t>
            </a:r>
            <a:r>
              <a:rPr lang="de-DE" sz="2000" dirty="0" smtClean="0"/>
              <a:t> </a:t>
            </a:r>
            <a:r>
              <a:rPr lang="de-DE" sz="2000" b="0" dirty="0" smtClean="0"/>
              <a:t>..such </a:t>
            </a:r>
            <a:r>
              <a:rPr lang="de-DE" sz="2000" b="0" dirty="0" err="1" smtClean="0"/>
              <a:t>as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Sector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Capacity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availability</a:t>
            </a:r>
            <a:r>
              <a:rPr lang="de-DE" sz="2000" b="0" dirty="0" smtClean="0"/>
              <a:t>, Military </a:t>
            </a:r>
            <a:r>
              <a:rPr lang="de-DE" sz="2000" b="0" dirty="0" err="1" smtClean="0"/>
              <a:t>Airspace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usage</a:t>
            </a:r>
            <a:r>
              <a:rPr lang="de-DE" sz="2000" b="0" dirty="0" smtClean="0"/>
              <a:t>, Route </a:t>
            </a:r>
            <a:r>
              <a:rPr lang="de-DE" sz="2000" b="0" dirty="0" err="1" smtClean="0"/>
              <a:t>Charges</a:t>
            </a:r>
            <a:r>
              <a:rPr lang="de-DE" sz="2000" b="0" dirty="0" smtClean="0"/>
              <a:t>, Fuel </a:t>
            </a:r>
            <a:r>
              <a:rPr lang="de-DE" sz="2000" b="0" dirty="0" err="1" smtClean="0"/>
              <a:t>price</a:t>
            </a:r>
            <a:r>
              <a:rPr lang="de-DE" sz="2000" b="0" dirty="0" smtClean="0"/>
              <a:t>, etc</a:t>
            </a:r>
            <a:r>
              <a:rPr lang="de-DE" sz="2000" b="0" dirty="0"/>
              <a:t>.</a:t>
            </a:r>
            <a:endParaRPr lang="de-DE" sz="2000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000" dirty="0" err="1" smtClean="0"/>
              <a:t>Means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mitigate</a:t>
            </a:r>
            <a:r>
              <a:rPr lang="de-DE" sz="2000" dirty="0" smtClean="0"/>
              <a:t> negative </a:t>
            </a:r>
            <a:r>
              <a:rPr lang="de-DE" sz="2000" dirty="0" err="1" smtClean="0"/>
              <a:t>effects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fragmentation</a:t>
            </a:r>
            <a:r>
              <a:rPr lang="de-DE" sz="2000" dirty="0" smtClean="0"/>
              <a:t>:</a:t>
            </a:r>
            <a:endParaRPr lang="de-DE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de-DE" sz="2000" dirty="0" smtClean="0"/>
              <a:t>Network </a:t>
            </a:r>
            <a:r>
              <a:rPr lang="de-DE" sz="2000" dirty="0" err="1" smtClean="0"/>
              <a:t>throughput</a:t>
            </a:r>
            <a:r>
              <a:rPr lang="de-DE" sz="2000" dirty="0" smtClean="0"/>
              <a:t> </a:t>
            </a:r>
            <a:r>
              <a:rPr lang="de-DE" sz="2000" dirty="0" err="1" smtClean="0"/>
              <a:t>optimization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0" dirty="0" smtClean="0"/>
              <a:t>..</a:t>
            </a:r>
            <a:r>
              <a:rPr lang="en-US" sz="2000" b="0" dirty="0" smtClean="0"/>
              <a:t>rather </a:t>
            </a:r>
            <a:r>
              <a:rPr lang="en-US" sz="2000" b="0" dirty="0"/>
              <a:t>than throughput on </a:t>
            </a:r>
            <a:r>
              <a:rPr lang="en-US" sz="2000" b="0" dirty="0" smtClean="0"/>
              <a:t>ATC sector </a:t>
            </a:r>
            <a:r>
              <a:rPr lang="en-US" sz="2000" b="0" dirty="0"/>
              <a:t>or </a:t>
            </a:r>
            <a:r>
              <a:rPr lang="en-US" sz="2000" b="0" dirty="0" smtClean="0"/>
              <a:t>ACC level</a:t>
            </a:r>
            <a:endParaRPr lang="de-DE" sz="2000" b="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de-DE" sz="2000" dirty="0" err="1" smtClean="0"/>
              <a:t>Improved</a:t>
            </a:r>
            <a:r>
              <a:rPr lang="de-DE" sz="2000" dirty="0" smtClean="0"/>
              <a:t> </a:t>
            </a:r>
            <a:r>
              <a:rPr lang="de-DE" sz="2000" dirty="0" err="1" smtClean="0"/>
              <a:t>traffic</a:t>
            </a:r>
            <a:r>
              <a:rPr lang="de-DE" sz="2000" dirty="0" smtClean="0"/>
              <a:t> </a:t>
            </a:r>
            <a:r>
              <a:rPr lang="de-DE" sz="2000" dirty="0" err="1" smtClean="0"/>
              <a:t>predictions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b="0" dirty="0" smtClean="0"/>
              <a:t>..such </a:t>
            </a:r>
            <a:r>
              <a:rPr lang="de-DE" sz="2000" b="0" dirty="0" err="1" smtClean="0"/>
              <a:t>as</a:t>
            </a:r>
            <a:r>
              <a:rPr lang="de-DE" sz="2000" b="0" dirty="0" smtClean="0"/>
              <a:t> Traffic </a:t>
            </a:r>
            <a:r>
              <a:rPr lang="de-DE" sz="2000" b="0" dirty="0" err="1"/>
              <a:t>Prediction</a:t>
            </a:r>
            <a:r>
              <a:rPr lang="de-DE" sz="2000" b="0" dirty="0"/>
              <a:t> </a:t>
            </a:r>
            <a:r>
              <a:rPr lang="de-DE" sz="2000" b="0" dirty="0" err="1"/>
              <a:t>Improvement</a:t>
            </a:r>
            <a:r>
              <a:rPr lang="de-DE" sz="2000" b="0" dirty="0"/>
              <a:t> </a:t>
            </a:r>
            <a:r>
              <a:rPr lang="de-DE" sz="2000" b="0" dirty="0" smtClean="0"/>
              <a:t>Project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de-DE" sz="2000" dirty="0" smtClean="0"/>
              <a:t>Network </a:t>
            </a:r>
            <a:r>
              <a:rPr lang="de-DE" sz="2000" dirty="0" err="1" smtClean="0"/>
              <a:t>centric</a:t>
            </a:r>
            <a:r>
              <a:rPr lang="de-DE" sz="2000" dirty="0" smtClean="0"/>
              <a:t> </a:t>
            </a:r>
            <a:r>
              <a:rPr lang="de-DE" sz="2000" dirty="0" err="1" smtClean="0"/>
              <a:t>planning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execution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b="0" dirty="0" smtClean="0"/>
              <a:t>..such </a:t>
            </a:r>
            <a:r>
              <a:rPr lang="de-DE" sz="2000" b="0" dirty="0" err="1" smtClean="0"/>
              <a:t>as</a:t>
            </a:r>
            <a:r>
              <a:rPr lang="de-DE" sz="2000" b="0" dirty="0"/>
              <a:t> </a:t>
            </a:r>
            <a:r>
              <a:rPr lang="de-DE" sz="2000" b="0" dirty="0" err="1" smtClean="0"/>
              <a:t>eNM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measures</a:t>
            </a:r>
            <a:endParaRPr lang="de-DE" sz="2000" b="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de-DE" sz="2000" dirty="0" err="1" smtClean="0"/>
              <a:t>Optimized</a:t>
            </a:r>
            <a:r>
              <a:rPr lang="de-DE" sz="2000" dirty="0" smtClean="0"/>
              <a:t> Flexible 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Airspace</a:t>
            </a:r>
            <a:endParaRPr lang="de-DE" sz="2000" dirty="0"/>
          </a:p>
        </p:txBody>
      </p:sp>
      <p:grpSp>
        <p:nvGrpSpPr>
          <p:cNvPr id="5" name="Group 2"/>
          <p:cNvGrpSpPr/>
          <p:nvPr/>
        </p:nvGrpSpPr>
        <p:grpSpPr>
          <a:xfrm>
            <a:off x="7248128" y="1484784"/>
            <a:ext cx="4492049" cy="3173187"/>
            <a:chOff x="6782" y="-60201"/>
            <a:chExt cx="4055009" cy="265685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60" y="0"/>
              <a:ext cx="4019731" cy="2596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19"/>
            <p:cNvSpPr txBox="1"/>
            <p:nvPr/>
          </p:nvSpPr>
          <p:spPr>
            <a:xfrm>
              <a:off x="6782" y="-60201"/>
              <a:ext cx="4022725" cy="3870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900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City pair east </a:t>
              </a:r>
              <a:r>
                <a:rPr lang="en-GB" sz="900" kern="1200" dirty="0" smtClean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midlands-</a:t>
              </a:r>
              <a:r>
                <a:rPr lang="en-GB" sz="900" kern="1200" dirty="0" err="1" smtClean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wroclaw</a:t>
              </a:r>
              <a:endParaRPr lang="de-DE" sz="120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Connector 12"/>
            <p:cNvCxnSpPr/>
            <p:nvPr/>
          </p:nvCxnSpPr>
          <p:spPr>
            <a:xfrm>
              <a:off x="867267" y="817952"/>
              <a:ext cx="2431228" cy="5993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8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11039401" cy="4175126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Discussions on Fragmentation is rather lead by </a:t>
            </a:r>
            <a:r>
              <a:rPr lang="en-US" sz="2000" dirty="0" smtClean="0"/>
              <a:t>perceptions</a:t>
            </a:r>
            <a:r>
              <a:rPr lang="en-US" sz="2000" b="0" dirty="0" smtClean="0"/>
              <a:t> than by </a:t>
            </a:r>
            <a:r>
              <a:rPr lang="en-US" sz="2000" dirty="0" smtClean="0"/>
              <a:t>facts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Measure</a:t>
            </a:r>
            <a:r>
              <a:rPr lang="en-US" sz="2000" b="0" dirty="0" smtClean="0"/>
              <a:t> Fragmentation remains unclear so far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Based on selected indicator, </a:t>
            </a:r>
            <a:r>
              <a:rPr lang="en-US" sz="2000" dirty="0" smtClean="0"/>
              <a:t>Level of Fragmentation </a:t>
            </a:r>
            <a:r>
              <a:rPr lang="en-US" sz="2000" b="0" dirty="0" smtClean="0"/>
              <a:t>in Europe </a:t>
            </a:r>
            <a:r>
              <a:rPr lang="en-US" sz="2000" b="0" dirty="0"/>
              <a:t>has </a:t>
            </a:r>
            <a:r>
              <a:rPr lang="en-US" sz="2000" b="0" dirty="0" smtClean="0"/>
              <a:t>considerably </a:t>
            </a:r>
            <a:r>
              <a:rPr lang="en-US" sz="2000" dirty="0" smtClean="0"/>
              <a:t>decreased</a:t>
            </a:r>
            <a:r>
              <a:rPr lang="en-US" sz="2000" b="0" dirty="0" smtClean="0"/>
              <a:t> over the last 12 years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Impact</a:t>
            </a:r>
            <a:r>
              <a:rPr lang="en-US" sz="2000" b="0" dirty="0" smtClean="0"/>
              <a:t> of Fragmentation on Performance not clear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Case Studies </a:t>
            </a:r>
            <a:r>
              <a:rPr lang="en-US" sz="2000" b="0" dirty="0" smtClean="0"/>
              <a:t>give evidence that with Fragmentation, efficiency can be </a:t>
            </a:r>
            <a:r>
              <a:rPr lang="en-US" sz="2000" dirty="0" smtClean="0"/>
              <a:t>increased</a:t>
            </a:r>
            <a:r>
              <a:rPr lang="en-US" sz="2000" b="0" dirty="0" smtClean="0"/>
              <a:t>,</a:t>
            </a:r>
            <a:br>
              <a:rPr lang="en-US" sz="2000" b="0" dirty="0" smtClean="0"/>
            </a:br>
            <a:r>
              <a:rPr lang="en-US" sz="2000" b="0" dirty="0" smtClean="0"/>
              <a:t>or by means of new technology or new processes the negative effects can be </a:t>
            </a:r>
            <a:r>
              <a:rPr lang="en-US" sz="2000" dirty="0" smtClean="0"/>
              <a:t>mitigated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51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u="sng" dirty="0" err="1" smtClean="0"/>
              <a:t>Fragmentation</a:t>
            </a:r>
            <a:r>
              <a:rPr lang="de-DE" dirty="0" smtClean="0"/>
              <a:t> = "</a:t>
            </a:r>
            <a:r>
              <a:rPr lang="de-DE" dirty="0" err="1" smtClean="0"/>
              <a:t>torn</a:t>
            </a:r>
            <a:r>
              <a:rPr lang="de-DE" dirty="0" smtClean="0"/>
              <a:t> apart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crashed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pieces</a:t>
            </a:r>
            <a:r>
              <a:rPr lang="de-DE" dirty="0" smtClean="0"/>
              <a:t>"</a:t>
            </a:r>
          </a:p>
          <a:p>
            <a:endParaRPr lang="de-DE" dirty="0"/>
          </a:p>
          <a:p>
            <a:r>
              <a:rPr lang="de-DE" u="sng" dirty="0" err="1" smtClean="0"/>
              <a:t>Usage</a:t>
            </a:r>
            <a:r>
              <a:rPr lang="de-DE" u="sng" dirty="0" smtClean="0"/>
              <a:t> in </a:t>
            </a:r>
            <a:r>
              <a:rPr lang="de-DE" u="sng" dirty="0" err="1" smtClean="0"/>
              <a:t>other</a:t>
            </a:r>
            <a:r>
              <a:rPr lang="de-DE" u="sng" dirty="0" smtClean="0"/>
              <a:t> </a:t>
            </a:r>
            <a:r>
              <a:rPr lang="de-DE" u="sng" dirty="0" err="1" smtClean="0"/>
              <a:t>industries</a:t>
            </a:r>
            <a:r>
              <a:rPr lang="de-DE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Medicine</a:t>
            </a:r>
            <a:r>
              <a:rPr lang="de-DE" dirty="0" smtClean="0"/>
              <a:t>: </a:t>
            </a:r>
            <a:r>
              <a:rPr lang="de-DE" dirty="0" err="1" smtClean="0"/>
              <a:t>elimination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substances</a:t>
            </a:r>
            <a:r>
              <a:rPr lang="de-DE" dirty="0" smtClean="0"/>
              <a:t>   </a:t>
            </a:r>
            <a:r>
              <a:rPr lang="de-DE" b="0" i="1" dirty="0" smtClean="0"/>
              <a:t>(e.g. </a:t>
            </a:r>
            <a:r>
              <a:rPr lang="de-DE" b="0" i="1" dirty="0" err="1" smtClean="0"/>
              <a:t>fragmentation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</a:t>
            </a:r>
            <a:r>
              <a:rPr lang="de-DE" b="0" i="1" dirty="0" err="1" smtClean="0"/>
              <a:t>kidney</a:t>
            </a:r>
            <a:r>
              <a:rPr lang="de-DE" b="0" i="1" dirty="0" smtClean="0"/>
              <a:t> </a:t>
            </a:r>
            <a:r>
              <a:rPr lang="de-DE" b="0" i="1" dirty="0" err="1" smtClean="0"/>
              <a:t>stones</a:t>
            </a:r>
            <a:r>
              <a:rPr lang="de-DE" b="0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Computer: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: 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decentral</a:t>
            </a:r>
            <a:r>
              <a:rPr lang="de-DE" dirty="0" smtClean="0"/>
              <a:t> </a:t>
            </a:r>
            <a:r>
              <a:rPr lang="de-DE" b="0" i="1" dirty="0" smtClean="0"/>
              <a:t>(e.g. </a:t>
            </a:r>
            <a:r>
              <a:rPr lang="de-DE" b="0" i="1" dirty="0" err="1" smtClean="0"/>
              <a:t>coal</a:t>
            </a:r>
            <a:r>
              <a:rPr lang="de-DE" b="0" i="1" dirty="0" smtClean="0"/>
              <a:t>)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b="0" i="1" dirty="0" smtClean="0"/>
              <a:t>(e.g. </a:t>
            </a:r>
            <a:r>
              <a:rPr lang="de-DE" b="0" i="1" dirty="0" err="1" smtClean="0"/>
              <a:t>nuclear</a:t>
            </a:r>
            <a:r>
              <a:rPr lang="de-DE" b="0" i="1" dirty="0" smtClean="0"/>
              <a:t> power)</a:t>
            </a:r>
            <a:r>
              <a:rPr lang="de-DE" dirty="0">
                <a:sym typeface="Wingdings" panose="05000000000000000000" pitchFamily="2" charset="2"/>
              </a:rPr>
              <a:t>  </a:t>
            </a:r>
            <a:r>
              <a:rPr lang="de-DE" dirty="0" err="1" smtClean="0"/>
              <a:t>decentral</a:t>
            </a:r>
            <a:r>
              <a:rPr lang="de-DE" dirty="0" smtClean="0"/>
              <a:t> </a:t>
            </a:r>
            <a:r>
              <a:rPr lang="de-DE" b="0" i="1" dirty="0" smtClean="0"/>
              <a:t>(e.g. solar </a:t>
            </a:r>
            <a:r>
              <a:rPr lang="de-DE" b="0" i="1" dirty="0" err="1" smtClean="0"/>
              <a:t>panels</a:t>
            </a:r>
            <a:r>
              <a:rPr lang="de-DE" b="0" i="1" dirty="0" smtClean="0"/>
              <a:t>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err="1" smtClean="0"/>
              <a:t>Fragmentation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necessarily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/>
              <a:t>Optimal Level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evolves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 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Fragmentation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Android Devices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7" y="1219036"/>
            <a:ext cx="8912189" cy="52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Fragmentation</a:t>
            </a:r>
            <a:r>
              <a:rPr lang="de-DE" dirty="0" smtClean="0"/>
              <a:t> in European ATM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7199" y="1486122"/>
            <a:ext cx="11239500" cy="4175126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i="1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?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indicators</a:t>
            </a:r>
            <a:r>
              <a:rPr lang="de-DE" dirty="0" smtClean="0"/>
              <a:t>…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42273"/>
              </p:ext>
            </p:extLst>
          </p:nvPr>
        </p:nvGraphicFramePr>
        <p:xfrm>
          <a:off x="563532" y="2144749"/>
          <a:ext cx="10812939" cy="3228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6196">
                  <a:extLst>
                    <a:ext uri="{9D8B030D-6E8A-4147-A177-3AD203B41FA5}">
                      <a16:colId xmlns:a16="http://schemas.microsoft.com/office/drawing/2014/main" val="3581481731"/>
                    </a:ext>
                  </a:extLst>
                </a:gridCol>
                <a:gridCol w="1161293">
                  <a:extLst>
                    <a:ext uri="{9D8B030D-6E8A-4147-A177-3AD203B41FA5}">
                      <a16:colId xmlns:a16="http://schemas.microsoft.com/office/drawing/2014/main" val="60187910"/>
                    </a:ext>
                  </a:extLst>
                </a:gridCol>
                <a:gridCol w="1599581">
                  <a:extLst>
                    <a:ext uri="{9D8B030D-6E8A-4147-A177-3AD203B41FA5}">
                      <a16:colId xmlns:a16="http://schemas.microsoft.com/office/drawing/2014/main" val="1245777411"/>
                    </a:ext>
                  </a:extLst>
                </a:gridCol>
                <a:gridCol w="1426105">
                  <a:extLst>
                    <a:ext uri="{9D8B030D-6E8A-4147-A177-3AD203B41FA5}">
                      <a16:colId xmlns:a16="http://schemas.microsoft.com/office/drawing/2014/main" val="3403177521"/>
                    </a:ext>
                  </a:extLst>
                </a:gridCol>
                <a:gridCol w="1098303">
                  <a:extLst>
                    <a:ext uri="{9D8B030D-6E8A-4147-A177-3AD203B41FA5}">
                      <a16:colId xmlns:a16="http://schemas.microsoft.com/office/drawing/2014/main" val="393440419"/>
                    </a:ext>
                  </a:extLst>
                </a:gridCol>
                <a:gridCol w="1411461">
                  <a:extLst>
                    <a:ext uri="{9D8B030D-6E8A-4147-A177-3AD203B41FA5}">
                      <a16:colId xmlns:a16="http://schemas.microsoft.com/office/drawing/2014/main" val="336983975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endParaRPr lang="de-DE" sz="1800" b="1" kern="1200" dirty="0">
                        <a:solidFill>
                          <a:schemeClr val="lt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Minimum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Maximum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Average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Factor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Median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421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IFR ACC </a:t>
                      </a:r>
                      <a:r>
                        <a:rPr lang="de-DE" sz="1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Movements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109.184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5.056.957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1.156.598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46,3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662.629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43068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Size </a:t>
                      </a:r>
                      <a:r>
                        <a:rPr lang="de-DE" sz="1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of</a:t>
                      </a: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de-DE" sz="1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controlled</a:t>
                      </a: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de-DE" sz="1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Airspace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20.400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2.190.000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368.660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107,4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202.000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588979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ATCOs in OPS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2.859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504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56,1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236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02922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 </a:t>
                      </a:r>
                      <a:r>
                        <a:rPr lang="de-DE" sz="1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staff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146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7.669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1.410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52,5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808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50941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 IFR flights controlled by the ANSP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110.385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3.051.154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903.136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27,6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636.982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679958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 IFR km controlled by the ANSP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38.076.948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1'647.941.888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317.738.640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43,3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200.200.879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6014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 flight-hours controlled by the ANSP</a:t>
                      </a:r>
                      <a:endParaRPr lang="de-DE" sz="1800" dirty="0">
                        <a:solidFill>
                          <a:srgbClr val="FFFF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50.608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2.287.512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453.326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45,2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268.136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51129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Number of ACC operational units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5,0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225159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Gate-to-gate ATM/CNS provision cost (in €'000)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17.926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1.253.962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246.874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70,0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133.489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78607559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553769" y="5560829"/>
            <a:ext cx="9602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Key Data of European ANSPs; Source: </a:t>
            </a:r>
            <a:r>
              <a:rPr lang="en-US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Eurocontrol</a:t>
            </a:r>
            <a:r>
              <a:rPr lang="en-US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/PRU Dashboard, Data from 2016</a:t>
            </a:r>
            <a:endParaRPr lang="de-DE" sz="1200" dirty="0">
              <a:solidFill>
                <a:srgbClr val="07408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feil nach links 6"/>
          <p:cNvSpPr/>
          <p:nvPr/>
        </p:nvSpPr>
        <p:spPr>
          <a:xfrm>
            <a:off x="11368509" y="3927055"/>
            <a:ext cx="704155" cy="83289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0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Normed</a:t>
            </a:r>
            <a:r>
              <a:rPr lang="de-DE" dirty="0" smtClean="0"/>
              <a:t> </a:t>
            </a:r>
            <a:r>
              <a:rPr lang="de-DE" dirty="0" err="1" smtClean="0"/>
              <a:t>Gini</a:t>
            </a:r>
            <a:r>
              <a:rPr lang="de-DE" dirty="0" smtClean="0"/>
              <a:t> </a:t>
            </a:r>
            <a:r>
              <a:rPr lang="de-DE" dirty="0" err="1" smtClean="0"/>
              <a:t>Coefficient</a:t>
            </a:r>
            <a:r>
              <a:rPr lang="de-DE" dirty="0" smtClean="0"/>
              <a:t>   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controlled</a:t>
            </a:r>
            <a:r>
              <a:rPr lang="de-DE" sz="1400" dirty="0" smtClean="0"/>
              <a:t> </a:t>
            </a:r>
            <a:r>
              <a:rPr lang="de-DE" sz="1400" dirty="0" err="1" smtClean="0"/>
              <a:t>flight</a:t>
            </a:r>
            <a:r>
              <a:rPr lang="de-DE" sz="1400" dirty="0" smtClean="0"/>
              <a:t> </a:t>
            </a:r>
            <a:r>
              <a:rPr lang="de-DE" sz="1400" dirty="0" err="1" smtClean="0"/>
              <a:t>hours</a:t>
            </a:r>
            <a:r>
              <a:rPr lang="de-DE" sz="1400" dirty="0" smtClean="0"/>
              <a:t> 2004 – 2016 </a:t>
            </a:r>
            <a:endParaRPr lang="de-DE" sz="140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C8416D1-E0BF-6345-A4EF-C3046DD28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474467"/>
              </p:ext>
            </p:extLst>
          </p:nvPr>
        </p:nvGraphicFramePr>
        <p:xfrm>
          <a:off x="551384" y="1314584"/>
          <a:ext cx="9145016" cy="297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91344" y="4863072"/>
            <a:ext cx="113772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The </a:t>
            </a: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level </a:t>
            </a:r>
            <a:r>
              <a:rPr lang="en-US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of fragmentation has </a:t>
            </a: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de</a:t>
            </a: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creased </a:t>
            </a:r>
            <a:r>
              <a:rPr lang="en-US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in the past 12 </a:t>
            </a: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years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The </a:t>
            </a:r>
            <a:r>
              <a:rPr lang="en-US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smaller ANSPs have experienced higher growth rates in flight hours controlled than </a:t>
            </a: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larger </a:t>
            </a:r>
            <a:r>
              <a:rPr lang="en-US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ones</a:t>
            </a:r>
            <a:endParaRPr lang="de-DE" b="1" dirty="0" smtClean="0">
              <a:solidFill>
                <a:srgbClr val="07408F"/>
              </a:solidFill>
              <a:latin typeface="Arial" charset="0"/>
              <a:ea typeface="ＭＳ Ｐゴシック" pitchFamily="-128" charset="-128"/>
              <a:cs typeface="+mn-c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A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merger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of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the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smallest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four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ANSPs in 2004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would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have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led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to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a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similar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Gini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value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in 2016, </a:t>
            </a:r>
            <a:b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</a:b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only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achieved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by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traffic</a:t>
            </a:r>
            <a:r>
              <a:rPr lang="de-DE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growth</a:t>
            </a:r>
            <a:endParaRPr lang="de-DE" b="1" dirty="0">
              <a:solidFill>
                <a:srgbClr val="07408F"/>
              </a:solidFill>
              <a:latin typeface="Arial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  <p:sp>
        <p:nvSpPr>
          <p:cNvPr id="8" name="Rechteck 5"/>
          <p:cNvSpPr/>
          <p:nvPr/>
        </p:nvSpPr>
        <p:spPr>
          <a:xfrm>
            <a:off x="548862" y="4422035"/>
            <a:ext cx="9602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Figure: Evolution </a:t>
            </a:r>
            <a:r>
              <a:rPr lang="en-US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of the normed Gini coefficient (G*) for controlled flight hours from 2004 to 2016</a:t>
            </a:r>
            <a:endParaRPr lang="de-DE" sz="1200" dirty="0">
              <a:solidFill>
                <a:srgbClr val="07408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Lorenz </a:t>
            </a:r>
            <a:r>
              <a:rPr lang="de-DE" dirty="0" err="1" smtClean="0"/>
              <a:t>Curve</a:t>
            </a:r>
            <a:r>
              <a:rPr lang="de-DE" dirty="0" smtClean="0"/>
              <a:t>   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controlled</a:t>
            </a:r>
            <a:r>
              <a:rPr lang="de-DE" sz="1400" dirty="0" smtClean="0"/>
              <a:t> </a:t>
            </a:r>
            <a:r>
              <a:rPr lang="de-DE" sz="1400" dirty="0" err="1" smtClean="0"/>
              <a:t>flight</a:t>
            </a:r>
            <a:r>
              <a:rPr lang="de-DE" sz="1400" dirty="0" smtClean="0"/>
              <a:t> </a:t>
            </a:r>
            <a:r>
              <a:rPr lang="de-DE" sz="1400" dirty="0" err="1" smtClean="0"/>
              <a:t>hours</a:t>
            </a:r>
            <a:r>
              <a:rPr lang="de-DE" sz="1400" dirty="0" smtClean="0"/>
              <a:t> 2016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share</a:t>
            </a:r>
            <a:r>
              <a:rPr lang="de-DE" sz="1400" dirty="0" smtClean="0"/>
              <a:t> in % per ANSP</a:t>
            </a:r>
            <a:endParaRPr lang="de-DE" sz="140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3204005-BF27-7649-91BB-1093A7DD9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40914"/>
              </p:ext>
            </p:extLst>
          </p:nvPr>
        </p:nvGraphicFramePr>
        <p:xfrm>
          <a:off x="488156" y="1245966"/>
          <a:ext cx="7768084" cy="382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616280" y="1219036"/>
            <a:ext cx="3312368" cy="3447098"/>
          </a:xfrm>
          <a:prstGeom prst="rect">
            <a:avLst/>
          </a:prstGeom>
          <a:solidFill>
            <a:srgbClr val="FFFF00">
              <a:alpha val="35000"/>
            </a:srgb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Judgment on Fragmentation in European ATM: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Which indicator to use to measure?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What does the indicator tell?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What is the impact of fragmentation on performance?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Input by some case studies</a:t>
            </a:r>
            <a:endParaRPr lang="en-US" b="1" i="1" dirty="0">
              <a:solidFill>
                <a:srgbClr val="07408F"/>
              </a:solidFill>
              <a:latin typeface="Arial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  <p:sp>
        <p:nvSpPr>
          <p:cNvPr id="8" name="Rechteck 5"/>
          <p:cNvSpPr/>
          <p:nvPr/>
        </p:nvSpPr>
        <p:spPr>
          <a:xfrm>
            <a:off x="470454" y="5169788"/>
            <a:ext cx="9602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Figure: Lorenz Curve for controlled flight hours in European ATM in 2016 as a share in % per ANSP</a:t>
            </a:r>
            <a:endParaRPr lang="de-DE" sz="1200" dirty="0">
              <a:solidFill>
                <a:srgbClr val="07408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5"/>
          <p:cNvSpPr txBox="1"/>
          <p:nvPr/>
        </p:nvSpPr>
        <p:spPr>
          <a:xfrm>
            <a:off x="485933" y="5729391"/>
            <a:ext cx="1137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Lorenz </a:t>
            </a:r>
            <a:r>
              <a:rPr lang="en-US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Curve </a:t>
            </a:r>
            <a:r>
              <a:rPr lang="en-US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shows </a:t>
            </a:r>
            <a:r>
              <a:rPr lang="en-US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the distribution of the output of controlled flight hours</a:t>
            </a:r>
            <a:endParaRPr lang="de-DE" b="1" dirty="0">
              <a:solidFill>
                <a:srgbClr val="07408F"/>
              </a:solidFill>
              <a:latin typeface="Arial" charset="0"/>
              <a:ea typeface="ＭＳ Ｐゴシック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0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Case Study DSNA I</a:t>
            </a:r>
            <a:r>
              <a:rPr lang="en-US" dirty="0"/>
              <a:t> </a:t>
            </a:r>
            <a:r>
              <a:rPr lang="en-US" dirty="0" smtClean="0"/>
              <a:t>: the BALSI-Project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endParaRPr lang="de-DE" dirty="0"/>
          </a:p>
        </p:txBody>
      </p:sp>
      <p:grpSp>
        <p:nvGrpSpPr>
          <p:cNvPr id="5" name="Groupe 11"/>
          <p:cNvGrpSpPr/>
          <p:nvPr/>
        </p:nvGrpSpPr>
        <p:grpSpPr>
          <a:xfrm>
            <a:off x="551384" y="1207700"/>
            <a:ext cx="5112568" cy="3933621"/>
            <a:chOff x="0" y="0"/>
            <a:chExt cx="8734099" cy="6548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38" t="14125" r="21280" b="20395"/>
            <a:stretch/>
          </p:blipFill>
          <p:spPr bwMode="auto">
            <a:xfrm>
              <a:off x="0" y="0"/>
              <a:ext cx="8734099" cy="654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rme libre 13"/>
            <p:cNvSpPr/>
            <p:nvPr/>
          </p:nvSpPr>
          <p:spPr>
            <a:xfrm>
              <a:off x="3185896" y="1607343"/>
              <a:ext cx="1874520" cy="2057399"/>
            </a:xfrm>
            <a:custGeom>
              <a:avLst/>
              <a:gdLst>
                <a:gd name="connsiteX0" fmla="*/ 0 w 1874520"/>
                <a:gd name="connsiteY0" fmla="*/ 512064 h 2057400"/>
                <a:gd name="connsiteX1" fmla="*/ 704088 w 1874520"/>
                <a:gd name="connsiteY1" fmla="*/ 0 h 2057400"/>
                <a:gd name="connsiteX2" fmla="*/ 1554480 w 1874520"/>
                <a:gd name="connsiteY2" fmla="*/ 704088 h 2057400"/>
                <a:gd name="connsiteX3" fmla="*/ 1874520 w 1874520"/>
                <a:gd name="connsiteY3" fmla="*/ 1225296 h 2057400"/>
                <a:gd name="connsiteX4" fmla="*/ 1563624 w 1874520"/>
                <a:gd name="connsiteY4" fmla="*/ 1764792 h 2057400"/>
                <a:gd name="connsiteX5" fmla="*/ 1499616 w 1874520"/>
                <a:gd name="connsiteY5" fmla="*/ 2057400 h 2057400"/>
                <a:gd name="connsiteX6" fmla="*/ 0 w 1874520"/>
                <a:gd name="connsiteY6" fmla="*/ 512064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4520" h="2057400">
                  <a:moveTo>
                    <a:pt x="0" y="512064"/>
                  </a:moveTo>
                  <a:lnTo>
                    <a:pt x="704088" y="0"/>
                  </a:lnTo>
                  <a:lnTo>
                    <a:pt x="1554480" y="704088"/>
                  </a:lnTo>
                  <a:lnTo>
                    <a:pt x="1874520" y="1225296"/>
                  </a:lnTo>
                  <a:lnTo>
                    <a:pt x="1563624" y="1764792"/>
                  </a:lnTo>
                  <a:lnTo>
                    <a:pt x="1499616" y="2057400"/>
                  </a:lnTo>
                  <a:lnTo>
                    <a:pt x="0" y="512064"/>
                  </a:lnTo>
                  <a:close/>
                </a:path>
              </a:pathLst>
            </a:custGeom>
            <a:noFill/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5807968" y="2594982"/>
            <a:ext cx="63367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The BALSI-Project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has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led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to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more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fragmentation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at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interface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franco-Suisse,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Genève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-Lyon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airports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Innovative approach: </a:t>
            </a:r>
            <a:r>
              <a:rPr lang="en-US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dynamic airspace configuration, between </a:t>
            </a:r>
            <a:r>
              <a:rPr lang="en-US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2 ACCs, cross-borders: </a:t>
            </a:r>
            <a:br>
              <a:rPr lang="en-US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</a:br>
            <a:r>
              <a:rPr lang="de-DE" sz="2000" b="1" i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the</a:t>
            </a:r>
            <a:r>
              <a:rPr lang="de-DE" sz="2000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Area </a:t>
            </a:r>
            <a:r>
              <a:rPr lang="de-DE" sz="2000" b="1" i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of</a:t>
            </a:r>
            <a:r>
              <a:rPr lang="de-DE" sz="2000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i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Responsibility</a:t>
            </a:r>
            <a:r>
              <a:rPr lang="de-DE" sz="2000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i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switches</a:t>
            </a:r>
            <a:r>
              <a:rPr lang="de-DE" sz="2000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i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between</a:t>
            </a:r>
            <a:r>
              <a:rPr lang="de-DE" sz="2000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DSNA </a:t>
            </a:r>
            <a:r>
              <a:rPr lang="de-DE" sz="2000" b="1" i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and</a:t>
            </a:r>
            <a:r>
              <a:rPr lang="de-DE" sz="2000" b="1" i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i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Skyguide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,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depending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on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the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runway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in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use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at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Geneva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airport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.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endParaRPr lang="de-DE" sz="2000" b="1" dirty="0" smtClean="0">
              <a:solidFill>
                <a:srgbClr val="07408F"/>
              </a:solidFill>
              <a:latin typeface="Arial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977767" y="1207700"/>
            <a:ext cx="4085520" cy="1302922"/>
          </a:xfrm>
          <a:prstGeom prst="wedgeRoundRectCallout">
            <a:avLst>
              <a:gd name="adj1" fmla="val -84695"/>
              <a:gd name="adj2" fmla="val 563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108000" rIns="3600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Switching sectors (upper/lower levels) between Marseille and Geneva ACCs, depending on QFU in service in </a:t>
            </a:r>
            <a:r>
              <a:rPr lang="en-US" b="1" dirty="0" smtClean="0">
                <a:solidFill>
                  <a:schemeClr val="tx2"/>
                </a:solidFill>
              </a:rPr>
              <a:t>GVA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</a:rPr>
              <a:t>---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>
                <a:solidFill>
                  <a:schemeClr val="tx2"/>
                </a:solidFill>
              </a:rPr>
              <a:t>border FR/CH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  <a:endParaRPr lang="de-CH" dirty="0">
              <a:solidFill>
                <a:schemeClr val="tx2"/>
              </a:solidFill>
            </a:endParaRPr>
          </a:p>
        </p:txBody>
      </p:sp>
      <p:sp>
        <p:nvSpPr>
          <p:cNvPr id="14" name="Textfeld 9"/>
          <p:cNvSpPr txBox="1"/>
          <p:nvPr/>
        </p:nvSpPr>
        <p:spPr>
          <a:xfrm>
            <a:off x="474565" y="5387569"/>
            <a:ext cx="10704410" cy="707886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Innovative flexible </a:t>
            </a:r>
            <a:r>
              <a:rPr lang="de-DE" sz="2000" b="1" dirty="0" err="1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airspace</a:t>
            </a:r>
            <a:r>
              <a:rPr lang="de-DE" sz="2000" b="1" dirty="0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 Management </a:t>
            </a:r>
            <a:r>
              <a:rPr lang="de-DE" sz="2000" b="1" dirty="0" err="1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leading</a:t>
            </a:r>
            <a:r>
              <a:rPr lang="de-DE" sz="2000" b="1" dirty="0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to</a:t>
            </a:r>
            <a:r>
              <a:rPr lang="de-DE" sz="2000" b="1" dirty="0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 i</a:t>
            </a:r>
            <a:r>
              <a:rPr lang="en-US" sz="2000" b="1" dirty="0" err="1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mprovements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in safety, capacity, flight time and fuel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ＭＳ Ｐゴシック" pitchFamily="-128" charset="-128"/>
                <a:cs typeface="+mn-cs"/>
              </a:rPr>
              <a:t>consumption.</a:t>
            </a:r>
            <a:endParaRPr lang="en-US" sz="2000" b="1" dirty="0">
              <a:solidFill>
                <a:schemeClr val="tx2"/>
              </a:solidFill>
              <a:latin typeface="Arial" charset="0"/>
              <a:ea typeface="ＭＳ Ｐゴシック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842985"/>
            <a:ext cx="6456040" cy="361538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Case Study DSNA </a:t>
            </a:r>
            <a:r>
              <a:rPr lang="de-DE" dirty="0" smtClean="0"/>
              <a:t>II</a:t>
            </a:r>
            <a:r>
              <a:rPr lang="en-US" dirty="0"/>
              <a:t> : </a:t>
            </a:r>
            <a:r>
              <a:rPr lang="en-US" dirty="0" smtClean="0"/>
              <a:t>	</a:t>
            </a:r>
            <a:r>
              <a:rPr lang="de-DE" dirty="0" smtClean="0"/>
              <a:t>CDM En-Route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9671248" cy="4175126"/>
          </a:xfrm>
        </p:spPr>
        <p:txBody>
          <a:bodyPr/>
          <a:lstStyle/>
          <a:p>
            <a:r>
              <a:rPr lang="de-DE" sz="2000" dirty="0" smtClean="0"/>
              <a:t>CDM = Airports </a:t>
            </a:r>
            <a:r>
              <a:rPr lang="de-DE" sz="2000" dirty="0" err="1" smtClean="0"/>
              <a:t>only</a:t>
            </a:r>
            <a:r>
              <a:rPr lang="de-DE" sz="2000" dirty="0" smtClean="0"/>
              <a:t>?..</a:t>
            </a:r>
          </a:p>
          <a:p>
            <a:endParaRPr lang="de-DE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At DSNA,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u="sng" dirty="0" smtClean="0"/>
              <a:t>CDM </a:t>
            </a:r>
            <a:r>
              <a:rPr lang="de-DE" sz="2000" u="sng" dirty="0" err="1" smtClean="0"/>
              <a:t>process</a:t>
            </a:r>
            <a:r>
              <a:rPr lang="de-DE" sz="2000" u="sng" dirty="0" smtClean="0"/>
              <a:t> was </a:t>
            </a:r>
            <a:r>
              <a:rPr lang="de-DE" sz="2000" u="sng" dirty="0" err="1" smtClean="0"/>
              <a:t>modified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for</a:t>
            </a:r>
            <a:r>
              <a:rPr lang="de-DE" sz="2000" u="sng" dirty="0" smtClean="0"/>
              <a:t> En-Route</a:t>
            </a:r>
            <a:r>
              <a:rPr lang="de-DE" sz="2000" dirty="0" smtClean="0"/>
              <a:t>:</a:t>
            </a:r>
            <a:endParaRPr lang="de-DE" sz="20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traffic</a:t>
            </a:r>
            <a:r>
              <a:rPr lang="de-DE" sz="2000" dirty="0" smtClean="0"/>
              <a:t> </a:t>
            </a:r>
            <a:r>
              <a:rPr lang="de-DE" sz="2000" dirty="0" err="1" smtClean="0"/>
              <a:t>demand</a:t>
            </a:r>
            <a:r>
              <a:rPr lang="de-DE" sz="2000" dirty="0" smtClean="0"/>
              <a:t> </a:t>
            </a:r>
            <a:r>
              <a:rPr lang="de-DE" sz="2000" dirty="0" err="1" smtClean="0"/>
              <a:t>exceeds</a:t>
            </a:r>
            <a:r>
              <a:rPr lang="de-DE" sz="2000" dirty="0" smtClean="0"/>
              <a:t> </a:t>
            </a:r>
            <a:r>
              <a:rPr lang="de-DE" sz="2000" dirty="0" err="1" smtClean="0"/>
              <a:t>capacity</a:t>
            </a:r>
            <a:r>
              <a:rPr lang="de-DE" sz="2000" dirty="0" smtClean="0"/>
              <a:t>, DSNA </a:t>
            </a:r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starts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err="1" smtClean="0"/>
              <a:t>the</a:t>
            </a:r>
            <a:r>
              <a:rPr lang="de-DE" sz="2000" dirty="0" smtClean="0"/>
              <a:t> CDM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</a:t>
            </a:r>
            <a:r>
              <a:rPr lang="de-DE" sz="2000" dirty="0" err="1" smtClean="0"/>
              <a:t>contacting</a:t>
            </a:r>
            <a:r>
              <a:rPr lang="de-DE" sz="2000" dirty="0" smtClean="0"/>
              <a:t> </a:t>
            </a:r>
            <a:r>
              <a:rPr lang="de-DE" sz="2000" dirty="0" err="1" smtClean="0"/>
              <a:t>airlines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trying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find </a:t>
            </a:r>
            <a:br>
              <a:rPr lang="de-DE" sz="2000" dirty="0" smtClean="0"/>
            </a:b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routes</a:t>
            </a:r>
            <a:r>
              <a:rPr lang="de-DE" sz="2000" dirty="0" smtClean="0"/>
              <a:t>, </a:t>
            </a:r>
            <a:r>
              <a:rPr lang="de-DE" sz="2000" dirty="0" err="1" smtClean="0"/>
              <a:t>flight</a:t>
            </a:r>
            <a:r>
              <a:rPr lang="de-DE" sz="2000" dirty="0" smtClean="0"/>
              <a:t> </a:t>
            </a:r>
            <a:r>
              <a:rPr lang="de-DE" sz="2000" dirty="0" err="1" smtClean="0"/>
              <a:t>levels</a:t>
            </a:r>
            <a:r>
              <a:rPr lang="de-DE" sz="2000" dirty="0" smtClean="0"/>
              <a:t> etc.</a:t>
            </a:r>
            <a:br>
              <a:rPr lang="de-DE" sz="2000" dirty="0" smtClean="0"/>
            </a:br>
            <a:r>
              <a:rPr lang="de-DE" sz="2000" dirty="0" smtClean="0"/>
              <a:t>This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voluntary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</a:t>
            </a:r>
            <a:r>
              <a:rPr lang="de-DE" sz="2000" dirty="0" err="1" smtClean="0"/>
              <a:t>helping</a:t>
            </a:r>
            <a:r>
              <a:rPr lang="de-DE" sz="2000" dirty="0" smtClean="0"/>
              <a:t> </a:t>
            </a:r>
            <a:r>
              <a:rPr lang="de-DE" sz="2000" dirty="0" err="1" smtClean="0"/>
              <a:t>both</a:t>
            </a:r>
            <a:r>
              <a:rPr lang="de-DE" sz="2000" dirty="0" smtClean="0"/>
              <a:t> </a:t>
            </a:r>
            <a:r>
              <a:rPr lang="de-DE" sz="2000" dirty="0" err="1" smtClean="0"/>
              <a:t>stakeholders</a:t>
            </a:r>
            <a:r>
              <a:rPr lang="de-DE" sz="2000" dirty="0" smtClean="0"/>
              <a:t>.</a:t>
            </a:r>
            <a:endParaRPr lang="de-DE" sz="20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/>
              <a:t>Prerequisite</a:t>
            </a:r>
            <a:r>
              <a:rPr lang="de-DE" sz="2000" dirty="0" smtClean="0"/>
              <a:t>: </a:t>
            </a:r>
            <a:r>
              <a:rPr lang="de-DE" sz="2000" dirty="0" err="1" smtClean="0"/>
              <a:t>knowledge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local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trust</a:t>
            </a:r>
            <a:r>
              <a:rPr lang="de-DE" sz="2000" dirty="0" smtClean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/>
              <a:t>Deployment</a:t>
            </a:r>
            <a:r>
              <a:rPr lang="de-DE" sz="2000" dirty="0" smtClean="0"/>
              <a:t>: </a:t>
            </a:r>
            <a:r>
              <a:rPr lang="de-DE" sz="2000" dirty="0" err="1" smtClean="0"/>
              <a:t>first</a:t>
            </a:r>
            <a:r>
              <a:rPr lang="de-DE" sz="2000" dirty="0" smtClean="0"/>
              <a:t> Reims ACC, </a:t>
            </a:r>
            <a:r>
              <a:rPr lang="de-DE" sz="2000" dirty="0" err="1" smtClean="0"/>
              <a:t>then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French ACCs, </a:t>
            </a:r>
            <a:r>
              <a:rPr lang="de-DE" sz="2000" dirty="0" err="1" smtClean="0"/>
              <a:t>then</a:t>
            </a:r>
            <a:r>
              <a:rPr lang="de-DE" sz="2000" dirty="0" smtClean="0"/>
              <a:t> SESAR PJ24 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453948" y="5578111"/>
            <a:ext cx="9674499" cy="40011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Application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of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the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Principle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of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Subsidiarity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in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Airspace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Management</a:t>
            </a:r>
            <a:endParaRPr lang="de-DE" sz="200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7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Case Study: </a:t>
            </a:r>
            <a:r>
              <a:rPr lang="de-DE" dirty="0" err="1" smtClean="0"/>
              <a:t>Skyguide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8447113" cy="4175126"/>
          </a:xfrm>
        </p:spPr>
        <p:txBody>
          <a:bodyPr/>
          <a:lstStyle/>
          <a:p>
            <a:r>
              <a:rPr lang="en-US" dirty="0"/>
              <a:t>Swiss airspace </a:t>
            </a:r>
            <a:r>
              <a:rPr lang="en-US" dirty="0" smtClean="0"/>
              <a:t>configuration: dense &amp; complex </a:t>
            </a:r>
            <a:r>
              <a:rPr lang="en-US" dirty="0"/>
              <a:t>traffic </a:t>
            </a:r>
            <a:r>
              <a:rPr lang="en-US" dirty="0" smtClean="0"/>
              <a:t>situation,</a:t>
            </a:r>
            <a:br>
              <a:rPr lang="en-US" dirty="0" smtClean="0"/>
            </a:br>
            <a:r>
              <a:rPr lang="en-US" dirty="0" smtClean="0"/>
              <a:t>currently organized in 2 local ACCs.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Virtualization</a:t>
            </a:r>
            <a:r>
              <a:rPr lang="de-DE" dirty="0" smtClean="0"/>
              <a:t>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/>
              <a:t>Sky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smtClean="0"/>
              <a:t>System, </a:t>
            </a:r>
            <a:r>
              <a:rPr lang="de-DE" dirty="0" err="1" smtClean="0"/>
              <a:t>with</a:t>
            </a:r>
            <a:r>
              <a:rPr lang="de-DE" dirty="0" smtClean="0"/>
              <a:t> 2 </a:t>
            </a:r>
            <a:r>
              <a:rPr lang="de-DE" dirty="0" err="1" smtClean="0"/>
              <a:t>geographical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Data </a:t>
            </a:r>
            <a:r>
              <a:rPr lang="de-DE" dirty="0" err="1" smtClean="0"/>
              <a:t>Centre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en-US" dirty="0"/>
              <a:t>rationalization of IT </a:t>
            </a:r>
            <a:r>
              <a:rPr lang="en-US" dirty="0" smtClean="0"/>
              <a:t>means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Optimized </a:t>
            </a:r>
            <a:r>
              <a:rPr lang="en-US" dirty="0"/>
              <a:t>use of operational ATCO availability,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irrespective </a:t>
            </a:r>
            <a:r>
              <a:rPr lang="en-US" dirty="0"/>
              <a:t>of their geographical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Positive </a:t>
            </a:r>
            <a:r>
              <a:rPr lang="en-US" dirty="0"/>
              <a:t>added-value </a:t>
            </a:r>
            <a:r>
              <a:rPr lang="en-US" dirty="0" smtClean="0"/>
              <a:t>actually </a:t>
            </a:r>
            <a:r>
              <a:rPr lang="en-US" dirty="0"/>
              <a:t>demonstrated </a:t>
            </a:r>
            <a:r>
              <a:rPr lang="en-US" dirty="0" smtClean="0"/>
              <a:t>in the </a:t>
            </a:r>
            <a:r>
              <a:rPr lang="en-US" dirty="0"/>
              <a:t>specific Swiss airspace </a:t>
            </a:r>
            <a:r>
              <a:rPr lang="en-US" dirty="0" smtClean="0"/>
              <a:t>configuration, via a </a:t>
            </a:r>
            <a:r>
              <a:rPr lang="en-US" dirty="0"/>
              <a:t>seamless improved operational </a:t>
            </a:r>
            <a:r>
              <a:rPr lang="en-US" dirty="0" smtClean="0"/>
              <a:t>service linked </a:t>
            </a:r>
            <a:r>
              <a:rPr lang="en-US" dirty="0"/>
              <a:t>to scaling effects of rationalized IT means </a:t>
            </a:r>
            <a:endParaRPr lang="de-DE" dirty="0"/>
          </a:p>
        </p:txBody>
      </p:sp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166097"/>
            <a:ext cx="5271532" cy="3958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453949" y="5278052"/>
            <a:ext cx="9746508" cy="1092607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defragmentation at the "technical level" (via a Service Oriented </a:t>
            </a:r>
            <a:r>
              <a:rPr lang="en-US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Architecture)</a:t>
            </a:r>
          </a:p>
          <a:p>
            <a:pPr>
              <a:spcAft>
                <a:spcPts val="600"/>
              </a:spcAft>
            </a:pP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Application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of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the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Principle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of</a:t>
            </a:r>
            <a:r>
              <a:rPr lang="de-DE" sz="2000" b="1" dirty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Centralization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in Technology</a:t>
            </a:r>
            <a:b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</a:b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whilst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keeping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the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principle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of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Subsidiarity</a:t>
            </a:r>
            <a:r>
              <a:rPr lang="de-DE" sz="2000" b="1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 in </a:t>
            </a:r>
            <a:r>
              <a:rPr lang="de-DE" sz="2000" b="1" dirty="0" err="1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</a:rPr>
              <a:t>Operations</a:t>
            </a:r>
            <a:endParaRPr lang="de-DE" sz="2000" b="1" dirty="0">
              <a:solidFill>
                <a:srgbClr val="07408F"/>
              </a:solidFill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35360" y="638132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a sin?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bec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BEC-Präsentations_Vorlage - Breitband 16x9.potx" id="{7F983696-3C08-4C66-9750-9F8F789D41CE}" vid="{EEE84233-003D-46AA-ABAB-C62911DAA43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54FCBDE7C6B4086A79A630B91AC81" ma:contentTypeVersion="" ma:contentTypeDescription="Create a new document." ma:contentTypeScope="" ma:versionID="eb1ca4a7c59f982da92b3bc5cb6e6e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D24F91-CE61-4536-9B25-E839D6FF3881}"/>
</file>

<file path=customXml/itemProps2.xml><?xml version="1.0" encoding="utf-8"?>
<ds:datastoreItem xmlns:ds="http://schemas.openxmlformats.org/officeDocument/2006/customXml" ds:itemID="{99362BC0-F965-4D1F-828F-184420F4CF3F}"/>
</file>

<file path=customXml/itemProps3.xml><?xml version="1.0" encoding="utf-8"?>
<ds:datastoreItem xmlns:ds="http://schemas.openxmlformats.org/officeDocument/2006/customXml" ds:itemID="{5CB753B8-DF9C-4C28-B358-2EFF4FA084B3}"/>
</file>

<file path=docProps/app.xml><?xml version="1.0" encoding="utf-8"?>
<Properties xmlns="http://schemas.openxmlformats.org/officeDocument/2006/extended-properties" xmlns:vt="http://schemas.openxmlformats.org/officeDocument/2006/docPropsVTypes">
  <Template>FABEC-Präsentations_Vorlage - Breitband 16x9</Template>
  <TotalTime>0</TotalTime>
  <Words>661</Words>
  <Application>Microsoft Office PowerPoint</Application>
  <PresentationFormat>Breitbild</PresentationFormat>
  <Paragraphs>152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Wingdings</vt:lpstr>
      <vt:lpstr>Fabec_Vorlage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DFS Deutsche Flugsicherung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Whittome, Matthias</dc:creator>
  <cp:lastModifiedBy>Whittome, Matthias</cp:lastModifiedBy>
  <cp:revision>35</cp:revision>
  <cp:lastPrinted>2017-11-09T08:15:32Z</cp:lastPrinted>
  <dcterms:created xsi:type="dcterms:W3CDTF">2019-04-18T08:46:56Z</dcterms:created>
  <dcterms:modified xsi:type="dcterms:W3CDTF">2019-05-03T18:19:31Z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0x01010020854FCBDE7C6B4086A79A630B91AC81</vt:lpwstr>
  </property>
</Properties>
</file>